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8" r:id="rId2"/>
    <p:sldId id="257" r:id="rId3"/>
    <p:sldId id="258" r:id="rId4"/>
    <p:sldId id="269" r:id="rId5"/>
    <p:sldId id="259" r:id="rId6"/>
    <p:sldId id="260" r:id="rId7"/>
    <p:sldId id="263" r:id="rId8"/>
    <p:sldId id="265" r:id="rId9"/>
    <p:sldId id="264" r:id="rId10"/>
    <p:sldId id="270" r:id="rId11"/>
    <p:sldId id="267" r:id="rId12"/>
    <p:sldId id="266" r:id="rId13"/>
    <p:sldId id="271" r:id="rId14"/>
    <p:sldId id="272"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27"/>
    <p:restoredTop sz="80642"/>
  </p:normalViewPr>
  <p:slideViewPr>
    <p:cSldViewPr snapToGrid="0" snapToObjects="1">
      <p:cViewPr>
        <p:scale>
          <a:sx n="139" d="100"/>
          <a:sy n="139" d="100"/>
        </p:scale>
        <p:origin x="2680" y="144"/>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4/21/23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size of stimuli in B and C the same </a:t>
            </a:r>
          </a:p>
          <a:p>
            <a:endParaRPr lang="en-US" dirty="0"/>
          </a:p>
          <a:p>
            <a:r>
              <a:rPr lang="en-US" dirty="0"/>
              <a:t>Make them both overlapping </a:t>
            </a:r>
          </a:p>
          <a:p>
            <a:endParaRPr lang="en-US" dirty="0"/>
          </a:p>
          <a:p>
            <a:r>
              <a:rPr lang="en-US" dirty="0"/>
              <a:t>Increase </a:t>
            </a:r>
            <a:r>
              <a:rPr lang="en-US" dirty="0" err="1"/>
              <a:t>fontsize</a:t>
            </a:r>
            <a:r>
              <a:rPr lang="en-US" dirty="0"/>
              <a:t> </a:t>
            </a:r>
          </a:p>
          <a:p>
            <a:endParaRPr lang="en-US" dirty="0"/>
          </a:p>
          <a:p>
            <a:r>
              <a:rPr lang="en-US" dirty="0"/>
              <a:t>Check nature human behavior figure guidelines </a:t>
            </a:r>
          </a:p>
          <a:p>
            <a:endParaRPr lang="en-US" dirty="0"/>
          </a:p>
          <a:p>
            <a:r>
              <a:rPr lang="en-US" dirty="0"/>
              <a:t>Put A on top of B and C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A does not need to be square</a:t>
            </a:r>
          </a:p>
          <a:p>
            <a:endParaRPr lang="en-US" dirty="0"/>
          </a:p>
          <a:p>
            <a:r>
              <a:rPr lang="en-US" dirty="0"/>
              <a:t>Remove perfect accuracy label (just put in the figure text) </a:t>
            </a:r>
          </a:p>
          <a:p>
            <a:endParaRPr lang="en-US" dirty="0"/>
          </a:p>
          <a:p>
            <a:r>
              <a:rPr lang="en-US" dirty="0"/>
              <a:t>Report the whole equation for the line </a:t>
            </a:r>
          </a:p>
          <a:p>
            <a:r>
              <a:rPr lang="en-US" dirty="0"/>
              <a:t>Do r^2 instead of r-squared </a:t>
            </a:r>
          </a:p>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Remove perfect accuracy label </a:t>
            </a:r>
          </a:p>
          <a:p>
            <a:r>
              <a:rPr lang="en-US" dirty="0"/>
              <a:t>Slope and r^2</a:t>
            </a:r>
          </a:p>
          <a:p>
            <a:r>
              <a:rPr lang="en-US" dirty="0"/>
              <a:t>Plot the residuals for 125 and 250 x z-scored actual depth </a:t>
            </a:r>
          </a:p>
          <a:p>
            <a:r>
              <a:rPr lang="en-US" dirty="0"/>
              <a:t>Does not need to be square </a:t>
            </a:r>
          </a:p>
          <a:p>
            <a:r>
              <a:rPr lang="en-US" dirty="0"/>
              <a:t>Show all three durations and highlight that point in all three residual correlation plots </a:t>
            </a:r>
          </a:p>
          <a:p>
            <a:endParaRPr lang="en-US" dirty="0"/>
          </a:p>
          <a:p>
            <a:r>
              <a:rPr lang="en-US" dirty="0"/>
              <a:t>No space between number and ms </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stats </a:t>
            </a:r>
            <a:r>
              <a:rPr lang="en-US" dirty="0" err="1"/>
              <a:t>f_oneway</a:t>
            </a:r>
            <a:r>
              <a:rPr lang="en-US" dirty="0"/>
              <a:t> functions takes the groups as input and returns ANOVA F and p value</a:t>
            </a:r>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a:t>7.015759161371818 0.0009962117299780406 </a:t>
            </a:r>
          </a:p>
          <a:p>
            <a:r>
              <a:rPr lang="en-US" dirty="0"/>
              <a:t>5.237403155897502 0.022783201260219262 </a:t>
            </a:r>
          </a:p>
          <a:p>
            <a:r>
              <a:rPr lang="en-US" dirty="0"/>
              <a:t>13.136597893282255 0.00033850878690090566 </a:t>
            </a:r>
          </a:p>
          <a:p>
            <a:r>
              <a:rPr lang="en-US" dirty="0"/>
              <a:t>2.1852867967344394 0.14035369776056808</a:t>
            </a:r>
          </a:p>
          <a:p>
            <a:endParaRPr lang="en-US" dirty="0"/>
          </a:p>
          <a:p>
            <a:r>
              <a:rPr lang="en-US" dirty="0"/>
              <a:t>Kinect:</a:t>
            </a:r>
            <a:br>
              <a:rPr lang="en-US" dirty="0"/>
            </a:br>
            <a:r>
              <a:rPr lang="en-US" b="0" i="0" dirty="0">
                <a:solidFill>
                  <a:srgbClr val="FFFFFF"/>
                </a:solidFill>
                <a:effectLst/>
                <a:latin typeface="Menlo" panose="020B0609030804020204" pitchFamily="49" charset="0"/>
              </a:rPr>
              <a:t>9.042023636851049 0.00014045418691710894 </a:t>
            </a:r>
          </a:p>
          <a:p>
            <a:r>
              <a:rPr lang="en-US" b="0" i="0" dirty="0">
                <a:solidFill>
                  <a:srgbClr val="FFFFFF"/>
                </a:solidFill>
                <a:effectLst/>
                <a:latin typeface="Menlo" panose="020B0609030804020204" pitchFamily="49" charset="0"/>
              </a:rPr>
              <a:t>9.094996621188201 0.002775120257303865 </a:t>
            </a:r>
          </a:p>
          <a:p>
            <a:r>
              <a:rPr lang="en-US" b="0" i="0" dirty="0">
                <a:solidFill>
                  <a:srgbClr val="FFFFFF"/>
                </a:solidFill>
                <a:effectLst/>
                <a:latin typeface="Menlo" panose="020B0609030804020204" pitchFamily="49" charset="0"/>
              </a:rPr>
              <a:t>1.5414960632339794 0.2153338369759673 </a:t>
            </a:r>
          </a:p>
          <a:p>
            <a:r>
              <a:rPr lang="en-US" b="0" i="0" dirty="0">
                <a:solidFill>
                  <a:srgbClr val="FFFFFF"/>
                </a:solidFill>
                <a:effectLst/>
                <a:latin typeface="Menlo" panose="020B0609030804020204" pitchFamily="49" charset="0"/>
              </a:rPr>
              <a:t>16.95249913993464 4.9199074548985936e-05</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04888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Start with split VE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4/21/23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pic>
        <p:nvPicPr>
          <p:cNvPr id="5" name="Content Placeholder 4">
            <a:extLst>
              <a:ext uri="{FF2B5EF4-FFF2-40B4-BE49-F238E27FC236}">
                <a16:creationId xmlns:a16="http://schemas.microsoft.com/office/drawing/2014/main" id="{6FCF3C78-3473-B74F-9C43-6ADD7C6D1B32}"/>
              </a:ext>
            </a:extLst>
          </p:cNvPr>
          <p:cNvPicPr>
            <a:picLocks noGrp="1" noChangeAspect="1"/>
          </p:cNvPicPr>
          <p:nvPr>
            <p:ph idx="1"/>
          </p:nvPr>
        </p:nvPicPr>
        <p:blipFill>
          <a:blip r:embed="rId2"/>
          <a:stretch>
            <a:fillRect/>
          </a:stretch>
        </p:blipFill>
        <p:spPr>
          <a:xfrm>
            <a:off x="502920" y="1257017"/>
            <a:ext cx="6308725" cy="6308725"/>
          </a:xfrm>
        </p:spPr>
      </p:pic>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1468440" y="6740640"/>
            <a:ext cx="4462694" cy="81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64559" y="1668089"/>
            <a:ext cx="6731256" cy="5903058"/>
            <a:chOff x="850503" y="2036625"/>
            <a:chExt cx="33656281" cy="29515293"/>
          </a:xfrm>
        </p:grpSpPr>
        <p:grpSp>
          <p:nvGrpSpPr>
            <p:cNvPr id="252" name="Group 251">
              <a:extLst>
                <a:ext uri="{FF2B5EF4-FFF2-40B4-BE49-F238E27FC236}">
                  <a16:creationId xmlns:a16="http://schemas.microsoft.com/office/drawing/2014/main" id="{F12A0F53-7198-C029-99D0-11EB35B8BB7F}"/>
                </a:ext>
              </a:extLst>
            </p:cNvPr>
            <p:cNvGrpSpPr/>
            <p:nvPr/>
          </p:nvGrpSpPr>
          <p:grpSpPr>
            <a:xfrm>
              <a:off x="7116363" y="24718445"/>
              <a:ext cx="22801151" cy="6833473"/>
              <a:chOff x="7116363" y="27406220"/>
              <a:chExt cx="22801151" cy="6833473"/>
            </a:xfrm>
          </p:grpSpPr>
          <p:sp>
            <p:nvSpPr>
              <p:cNvPr id="110" name="TextBox 109">
                <a:extLst>
                  <a:ext uri="{FF2B5EF4-FFF2-40B4-BE49-F238E27FC236}">
                    <a16:creationId xmlns:a16="http://schemas.microsoft.com/office/drawing/2014/main" id="{9690C93F-7809-E94C-961E-6BE74029A5E5}"/>
                  </a:ext>
                </a:extLst>
              </p:cNvPr>
              <p:cNvSpPr txBox="1"/>
              <p:nvPr/>
            </p:nvSpPr>
            <p:spPr>
              <a:xfrm>
                <a:off x="7209238" y="27406220"/>
                <a:ext cx="22313471" cy="1600441"/>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247" name="Group 246">
                <a:extLst>
                  <a:ext uri="{FF2B5EF4-FFF2-40B4-BE49-F238E27FC236}">
                    <a16:creationId xmlns:a16="http://schemas.microsoft.com/office/drawing/2014/main" id="{932495C3-52AF-F8B8-EC64-1D5BB1E73CA3}"/>
                  </a:ext>
                </a:extLst>
              </p:cNvPr>
              <p:cNvGrpSpPr/>
              <p:nvPr/>
            </p:nvGrpSpPr>
            <p:grpSpPr>
              <a:xfrm>
                <a:off x="7116363" y="28180403"/>
                <a:ext cx="22801151" cy="6059290"/>
                <a:chOff x="7116363" y="28180403"/>
                <a:chExt cx="22801151" cy="6059290"/>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68" y="31132215"/>
                  <a:ext cx="1113828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5"/>
                  <a:ext cx="857713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48" y="33039362"/>
                  <a:ext cx="12420601" cy="1200331"/>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3"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08"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8"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4"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grpSp>
          <p:nvGrpSpPr>
            <p:cNvPr id="248" name="Group 247">
              <a:extLst>
                <a:ext uri="{FF2B5EF4-FFF2-40B4-BE49-F238E27FC236}">
                  <a16:creationId xmlns:a16="http://schemas.microsoft.com/office/drawing/2014/main" id="{3809EC6D-C6A1-53D4-144E-5CF6FEE7FA17}"/>
                </a:ext>
              </a:extLst>
            </p:cNvPr>
            <p:cNvGrpSpPr/>
            <p:nvPr/>
          </p:nvGrpSpPr>
          <p:grpSpPr>
            <a:xfrm>
              <a:off x="850503" y="2075065"/>
              <a:ext cx="6671851" cy="22567808"/>
              <a:chOff x="850503" y="4762840"/>
              <a:chExt cx="6671851" cy="22567808"/>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434602" y="15261577"/>
                <a:ext cx="22313472" cy="160044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88" y="710372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3" y="1270666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88" y="18309602"/>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498" y="23912543"/>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7" y="9847826"/>
                <a:ext cx="1113828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2" y="21002267"/>
                <a:ext cx="857713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3" y="15652301"/>
                <a:ext cx="12420602" cy="1200330"/>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139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1714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56157" y="4910377"/>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8" y="10409789"/>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681676"/>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362670" cy="22860000"/>
              <a:chOff x="30144114" y="4724400"/>
              <a:chExt cx="4362670"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586979" y="2474310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614324" y="2026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614324" y="1580625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616414" y="1132972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614324" y="68509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8" y="13846206"/>
                <a:ext cx="4182346" cy="1384950"/>
                <a:chOff x="8923945" y="2676112"/>
                <a:chExt cx="1318056" cy="1384950"/>
              </a:xfrm>
            </p:grpSpPr>
            <p:sp>
              <p:nvSpPr>
                <p:cNvPr id="239" name="TextBox 238">
                  <a:extLst>
                    <a:ext uri="{FF2B5EF4-FFF2-40B4-BE49-F238E27FC236}">
                      <a16:creationId xmlns:a16="http://schemas.microsoft.com/office/drawing/2014/main" id="{5B2047C2-F03A-0BC4-A7AA-00D00132A4A6}"/>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91761" y="2737622"/>
                  <a:ext cx="416965" cy="132344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8" y="17656144"/>
                <a:ext cx="4182346" cy="1815835"/>
                <a:chOff x="8923945" y="2676112"/>
                <a:chExt cx="1318056" cy="1815835"/>
              </a:xfrm>
            </p:grpSpPr>
            <p:sp>
              <p:nvSpPr>
                <p:cNvPr id="243" name="TextBox 242">
                  <a:extLst>
                    <a:ext uri="{FF2B5EF4-FFF2-40B4-BE49-F238E27FC236}">
                      <a16:creationId xmlns:a16="http://schemas.microsoft.com/office/drawing/2014/main" id="{EF3117BA-8A04-52AB-F0D1-3246048AF1E8}"/>
                    </a:ext>
                  </a:extLst>
                </p:cNvPr>
                <p:cNvSpPr txBox="1"/>
                <p:nvPr/>
              </p:nvSpPr>
              <p:spPr>
                <a:xfrm>
                  <a:off x="9690077" y="267611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391761" y="2737622"/>
                  <a:ext cx="416965" cy="1754325"/>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247257" y="7632121"/>
            <a:ext cx="6373592" cy="289310"/>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6. Average Correlation Matrix (Task x Outcome Measure x Viewing Duration). </a:t>
            </a:r>
            <a:r>
              <a:rPr lang="en-US" sz="720" dirty="0">
                <a:latin typeface="Arial" panose="020B0604020202020204" pitchFamily="34" charset="0"/>
                <a:cs typeface="Arial" panose="020B0604020202020204" pitchFamily="34" charset="0"/>
              </a:rPr>
              <a:t>XX 5,000 on each side </a:t>
            </a:r>
          </a:p>
          <a:p>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1874520" y="4984092"/>
            <a:ext cx="4389914" cy="2837076"/>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52" y="1539344"/>
            <a:ext cx="4318000" cy="3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9" y="4356100"/>
            <a:ext cx="3891021" cy="28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56994" y="3114870"/>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214125" y="2985671"/>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1447021" y="3689283"/>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1967128" y="2878639"/>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478705" y="382325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3834046" y="3724425"/>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85305" y="2707861"/>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57431" y="6200425"/>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86035" y="4462552"/>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56994" y="4894509"/>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28418" y="4935009"/>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14125" y="4771786"/>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01271" y="4642157"/>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2835" y="2719537"/>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796135" y="4512528"/>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0752" y="4360613"/>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15616" y="4239073"/>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0233" y="4102337"/>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37370" y="3955185"/>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02635" y="4395626"/>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373365" y="3703540"/>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2787608" y="2918868"/>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2001271" y="3566405"/>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65134" y="4964036"/>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26063" y="5611765"/>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53712" y="548904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09345" y="5215445"/>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0752" y="5101284"/>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0233" y="4800531"/>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86106" y="5345200"/>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0831" y="4935009"/>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pic>
        <p:nvPicPr>
          <p:cNvPr id="41" name="Picture 40" descr="Chart&#10;&#10;Description automatically generated">
            <a:extLst>
              <a:ext uri="{FF2B5EF4-FFF2-40B4-BE49-F238E27FC236}">
                <a16:creationId xmlns:a16="http://schemas.microsoft.com/office/drawing/2014/main" id="{CC5B6C12-8E93-5658-BD17-CB6932C8798A}"/>
              </a:ext>
            </a:extLst>
          </p:cNvPr>
          <p:cNvPicPr>
            <a:picLocks noChangeAspect="1"/>
          </p:cNvPicPr>
          <p:nvPr/>
        </p:nvPicPr>
        <p:blipFill>
          <a:blip r:embed="rId3"/>
          <a:stretch>
            <a:fillRect/>
          </a:stretch>
        </p:blipFill>
        <p:spPr>
          <a:xfrm>
            <a:off x="502950" y="805576"/>
            <a:ext cx="2956487" cy="2956487"/>
          </a:xfrm>
          <a:prstGeom prst="rect">
            <a:avLst/>
          </a:prstGeom>
        </p:spPr>
      </p:pic>
      <p:pic>
        <p:nvPicPr>
          <p:cNvPr id="43" name="Picture 42" descr="Chart, scatter chart&#10;&#10;Description automatically generated">
            <a:extLst>
              <a:ext uri="{FF2B5EF4-FFF2-40B4-BE49-F238E27FC236}">
                <a16:creationId xmlns:a16="http://schemas.microsoft.com/office/drawing/2014/main" id="{3C5135B5-4A95-4573-5BCC-423E13732D7D}"/>
              </a:ext>
            </a:extLst>
          </p:cNvPr>
          <p:cNvPicPr>
            <a:picLocks noChangeAspect="1"/>
          </p:cNvPicPr>
          <p:nvPr/>
        </p:nvPicPr>
        <p:blipFill>
          <a:blip r:embed="rId4"/>
          <a:stretch>
            <a:fillRect/>
          </a:stretch>
        </p:blipFill>
        <p:spPr>
          <a:xfrm>
            <a:off x="3739474" y="805576"/>
            <a:ext cx="2956487" cy="2956487"/>
          </a:xfrm>
          <a:prstGeom prst="rect">
            <a:avLst/>
          </a:prstGeom>
        </p:spPr>
      </p:pic>
      <p:pic>
        <p:nvPicPr>
          <p:cNvPr id="45" name="Picture 44" descr="Chart, scatter chart&#10;&#10;Description automatically generated">
            <a:extLst>
              <a:ext uri="{FF2B5EF4-FFF2-40B4-BE49-F238E27FC236}">
                <a16:creationId xmlns:a16="http://schemas.microsoft.com/office/drawing/2014/main" id="{778218A8-3546-3063-D913-CF784EFFCF9A}"/>
              </a:ext>
            </a:extLst>
          </p:cNvPr>
          <p:cNvPicPr>
            <a:picLocks noChangeAspect="1"/>
          </p:cNvPicPr>
          <p:nvPr/>
        </p:nvPicPr>
        <p:blipFill>
          <a:blip r:embed="rId5"/>
          <a:stretch>
            <a:fillRect/>
          </a:stretch>
        </p:blipFill>
        <p:spPr>
          <a:xfrm>
            <a:off x="520671" y="3782900"/>
            <a:ext cx="2956487" cy="2956487"/>
          </a:xfrm>
          <a:prstGeom prst="rect">
            <a:avLst/>
          </a:prstGeom>
        </p:spPr>
      </p:pic>
      <p:pic>
        <p:nvPicPr>
          <p:cNvPr id="47" name="Picture 46" descr="Chart, scatter chart&#10;&#10;Description automatically generated">
            <a:extLst>
              <a:ext uri="{FF2B5EF4-FFF2-40B4-BE49-F238E27FC236}">
                <a16:creationId xmlns:a16="http://schemas.microsoft.com/office/drawing/2014/main" id="{BF8B37CE-F740-BD83-B2F7-EBB213BE7B52}"/>
              </a:ext>
            </a:extLst>
          </p:cNvPr>
          <p:cNvPicPr>
            <a:picLocks noChangeAspect="1"/>
          </p:cNvPicPr>
          <p:nvPr/>
        </p:nvPicPr>
        <p:blipFill>
          <a:blip r:embed="rId6"/>
          <a:stretch>
            <a:fillRect/>
          </a:stretch>
        </p:blipFill>
        <p:spPr>
          <a:xfrm>
            <a:off x="3721753" y="3762063"/>
            <a:ext cx="2956487" cy="2956487"/>
          </a:xfrm>
          <a:prstGeom prst="rect">
            <a:avLst/>
          </a:prstGeom>
        </p:spPr>
      </p:pic>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93604532-5079-E140-B95B-7395223E6ED2}"/>
              </a:ext>
            </a:extLst>
          </p:cNvPr>
          <p:cNvSpPr txBox="1"/>
          <p:nvPr/>
        </p:nvSpPr>
        <p:spPr>
          <a:xfrm>
            <a:off x="3396873"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396873"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77042" y="5977584"/>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pic>
        <p:nvPicPr>
          <p:cNvPr id="18" name="Picture 17" descr="Chart, scatter chart&#10;&#10;Description automatically generated">
            <a:extLst>
              <a:ext uri="{FF2B5EF4-FFF2-40B4-BE49-F238E27FC236}">
                <a16:creationId xmlns:a16="http://schemas.microsoft.com/office/drawing/2014/main" id="{6545EFD4-1482-8D4D-E331-A53D495FCC4E}"/>
              </a:ext>
            </a:extLst>
          </p:cNvPr>
          <p:cNvPicPr>
            <a:picLocks noChangeAspect="1"/>
          </p:cNvPicPr>
          <p:nvPr/>
        </p:nvPicPr>
        <p:blipFill rotWithShape="1">
          <a:blip r:embed="rId3"/>
          <a:srcRect r="7633"/>
          <a:stretch/>
        </p:blipFill>
        <p:spPr>
          <a:xfrm>
            <a:off x="2501797" y="763719"/>
            <a:ext cx="2388326" cy="2585678"/>
          </a:xfrm>
          <a:prstGeom prst="rect">
            <a:avLst/>
          </a:prstGeom>
        </p:spPr>
      </p:pic>
      <p:pic>
        <p:nvPicPr>
          <p:cNvPr id="20" name="Picture 19" descr="Chart, scatter chart&#10;&#10;Description automatically generated">
            <a:extLst>
              <a:ext uri="{FF2B5EF4-FFF2-40B4-BE49-F238E27FC236}">
                <a16:creationId xmlns:a16="http://schemas.microsoft.com/office/drawing/2014/main" id="{F9EF3829-5542-46FA-1DB3-81D926CFC7E5}"/>
              </a:ext>
            </a:extLst>
          </p:cNvPr>
          <p:cNvPicPr>
            <a:picLocks noChangeAspect="1"/>
          </p:cNvPicPr>
          <p:nvPr/>
        </p:nvPicPr>
        <p:blipFill rotWithShape="1">
          <a:blip r:embed="rId4"/>
          <a:srcRect r="7633"/>
          <a:stretch/>
        </p:blipFill>
        <p:spPr>
          <a:xfrm>
            <a:off x="4828182" y="763719"/>
            <a:ext cx="2388326" cy="2585678"/>
          </a:xfrm>
          <a:prstGeom prst="rect">
            <a:avLst/>
          </a:prstGeom>
        </p:spPr>
      </p:pic>
      <p:pic>
        <p:nvPicPr>
          <p:cNvPr id="22" name="Picture 21" descr="Chart, scatter chart&#10;&#10;Description automatically generated">
            <a:extLst>
              <a:ext uri="{FF2B5EF4-FFF2-40B4-BE49-F238E27FC236}">
                <a16:creationId xmlns:a16="http://schemas.microsoft.com/office/drawing/2014/main" id="{986A0A1F-5878-ED42-1A65-F8DC45AAC5BB}"/>
              </a:ext>
            </a:extLst>
          </p:cNvPr>
          <p:cNvPicPr>
            <a:picLocks noChangeAspect="1"/>
          </p:cNvPicPr>
          <p:nvPr/>
        </p:nvPicPr>
        <p:blipFill rotWithShape="1">
          <a:blip r:embed="rId5"/>
          <a:srcRect t="11517" r="9748"/>
          <a:stretch/>
        </p:blipFill>
        <p:spPr>
          <a:xfrm>
            <a:off x="168178" y="3689685"/>
            <a:ext cx="2333620" cy="2287901"/>
          </a:xfrm>
          <a:prstGeom prst="rect">
            <a:avLst/>
          </a:prstGeom>
        </p:spPr>
      </p:pic>
      <p:pic>
        <p:nvPicPr>
          <p:cNvPr id="24" name="Picture 23" descr="Chart, scatter chart&#10;&#10;Description automatically generated">
            <a:extLst>
              <a:ext uri="{FF2B5EF4-FFF2-40B4-BE49-F238E27FC236}">
                <a16:creationId xmlns:a16="http://schemas.microsoft.com/office/drawing/2014/main" id="{917A74F8-66AA-5430-3C97-D30FC641A646}"/>
              </a:ext>
            </a:extLst>
          </p:cNvPr>
          <p:cNvPicPr>
            <a:picLocks noChangeAspect="1"/>
          </p:cNvPicPr>
          <p:nvPr/>
        </p:nvPicPr>
        <p:blipFill rotWithShape="1">
          <a:blip r:embed="rId6"/>
          <a:srcRect t="11517" r="9748"/>
          <a:stretch/>
        </p:blipFill>
        <p:spPr>
          <a:xfrm>
            <a:off x="2492919" y="3689684"/>
            <a:ext cx="2333621" cy="2287901"/>
          </a:xfrm>
          <a:prstGeom prst="rect">
            <a:avLst/>
          </a:prstGeom>
        </p:spPr>
      </p:pic>
      <p:pic>
        <p:nvPicPr>
          <p:cNvPr id="27" name="Picture 26" descr="Chart, scatter chart&#10;&#10;Description automatically generated">
            <a:extLst>
              <a:ext uri="{FF2B5EF4-FFF2-40B4-BE49-F238E27FC236}">
                <a16:creationId xmlns:a16="http://schemas.microsoft.com/office/drawing/2014/main" id="{6B6279AB-8BB8-EB58-D98B-161849DEB419}"/>
              </a:ext>
            </a:extLst>
          </p:cNvPr>
          <p:cNvPicPr>
            <a:picLocks noChangeAspect="1"/>
          </p:cNvPicPr>
          <p:nvPr/>
        </p:nvPicPr>
        <p:blipFill rotWithShape="1">
          <a:blip r:embed="rId7"/>
          <a:srcRect t="11517" r="9748"/>
          <a:stretch/>
        </p:blipFill>
        <p:spPr>
          <a:xfrm>
            <a:off x="4826539" y="3689683"/>
            <a:ext cx="2333620" cy="2287901"/>
          </a:xfrm>
          <a:prstGeom prst="rect">
            <a:avLst/>
          </a:prstGeom>
        </p:spPr>
      </p:pic>
      <p:pic>
        <p:nvPicPr>
          <p:cNvPr id="14" name="Picture 13" descr="Chart, scatter chart&#10;&#10;Description automatically generated">
            <a:extLst>
              <a:ext uri="{FF2B5EF4-FFF2-40B4-BE49-F238E27FC236}">
                <a16:creationId xmlns:a16="http://schemas.microsoft.com/office/drawing/2014/main" id="{4D877508-B567-73A6-B0C9-8618899D7E01}"/>
              </a:ext>
            </a:extLst>
          </p:cNvPr>
          <p:cNvPicPr>
            <a:picLocks noChangeAspect="1"/>
          </p:cNvPicPr>
          <p:nvPr/>
        </p:nvPicPr>
        <p:blipFill rotWithShape="1">
          <a:blip r:embed="rId8"/>
          <a:srcRect r="7633"/>
          <a:stretch/>
        </p:blipFill>
        <p:spPr>
          <a:xfrm>
            <a:off x="168177" y="763719"/>
            <a:ext cx="2388326" cy="2585678"/>
          </a:xfrm>
          <a:prstGeom prst="rect">
            <a:avLst/>
          </a:prstGeom>
        </p:spPr>
      </p:pic>
      <p:sp>
        <p:nvSpPr>
          <p:cNvPr id="11" name="TextBox 10">
            <a:extLst>
              <a:ext uri="{FF2B5EF4-FFF2-40B4-BE49-F238E27FC236}">
                <a16:creationId xmlns:a16="http://schemas.microsoft.com/office/drawing/2014/main" id="{1177574D-31AA-3B26-8C4D-EF10DF897C01}"/>
              </a:ext>
            </a:extLst>
          </p:cNvPr>
          <p:cNvSpPr txBox="1"/>
          <p:nvPr/>
        </p:nvSpPr>
        <p:spPr>
          <a:xfrm>
            <a:off x="4056" y="83767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4056" y="350031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9"/>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10"/>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11"/>
          <a:stretch>
            <a:fillRect/>
          </a:stretch>
        </p:blipFill>
        <p:spPr>
          <a:xfrm>
            <a:off x="4832327" y="7974007"/>
            <a:ext cx="2406650" cy="1428750"/>
          </a:xfrm>
          <a:prstGeom prst="rect">
            <a:avLst/>
          </a:prstGeom>
        </p:spPr>
      </p:pic>
      <p:sp>
        <p:nvSpPr>
          <p:cNvPr id="46" name="Right Brace 45">
            <a:extLst>
              <a:ext uri="{FF2B5EF4-FFF2-40B4-BE49-F238E27FC236}">
                <a16:creationId xmlns:a16="http://schemas.microsoft.com/office/drawing/2014/main" id="{D99BC2C0-4992-AA04-DDF1-4AB26BAA2588}"/>
              </a:ext>
            </a:extLst>
          </p:cNvPr>
          <p:cNvSpPr/>
          <p:nvPr/>
        </p:nvSpPr>
        <p:spPr>
          <a:xfrm rot="16200000">
            <a:off x="2303493" y="2388069"/>
            <a:ext cx="109130" cy="233361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2215827" y="3336733"/>
            <a:ext cx="26699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
        <p:nvSpPr>
          <p:cNvPr id="48" name="Right Brace 47">
            <a:extLst>
              <a:ext uri="{FF2B5EF4-FFF2-40B4-BE49-F238E27FC236}">
                <a16:creationId xmlns:a16="http://schemas.microsoft.com/office/drawing/2014/main" id="{298B426F-F86A-30B7-8328-739D7C6F6BC7}"/>
              </a:ext>
            </a:extLst>
          </p:cNvPr>
          <p:cNvSpPr/>
          <p:nvPr/>
        </p:nvSpPr>
        <p:spPr>
          <a:xfrm rot="16200000">
            <a:off x="4665287" y="2391257"/>
            <a:ext cx="109130" cy="233361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26CF0B56-9749-9F92-4B70-8E1221B6B69A}"/>
              </a:ext>
            </a:extLst>
          </p:cNvPr>
          <p:cNvSpPr txBox="1"/>
          <p:nvPr/>
        </p:nvSpPr>
        <p:spPr>
          <a:xfrm>
            <a:off x="4553597" y="3336732"/>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3F12912-AAB7-5BCD-86F4-CAEBA0344F0D}"/>
              </a:ext>
            </a:extLst>
          </p:cNvPr>
          <p:cNvGrpSpPr/>
          <p:nvPr/>
        </p:nvGrpSpPr>
        <p:grpSpPr>
          <a:xfrm>
            <a:off x="2457886" y="3030315"/>
            <a:ext cx="2560341" cy="1834398"/>
            <a:chOff x="5669174" y="6592264"/>
            <a:chExt cx="12801706" cy="9171992"/>
          </a:xfrm>
        </p:grpSpPr>
        <p:grpSp>
          <p:nvGrpSpPr>
            <p:cNvPr id="14" name="Group 13">
              <a:extLst>
                <a:ext uri="{FF2B5EF4-FFF2-40B4-BE49-F238E27FC236}">
                  <a16:creationId xmlns:a16="http://schemas.microsoft.com/office/drawing/2014/main" id="{13CC03FC-8D54-5AC3-C03F-ED3B742AB3DF}"/>
                </a:ext>
              </a:extLst>
            </p:cNvPr>
            <p:cNvGrpSpPr/>
            <p:nvPr/>
          </p:nvGrpSpPr>
          <p:grpSpPr>
            <a:xfrm>
              <a:off x="5669174" y="6592264"/>
              <a:ext cx="12801706" cy="9171992"/>
              <a:chOff x="1170326" y="7287208"/>
              <a:chExt cx="10952359" cy="7517363"/>
            </a:xfrm>
          </p:grpSpPr>
          <p:pic>
            <p:nvPicPr>
              <p:cNvPr id="3" name="Picture 2" descr="Chart, bar chart&#10;&#10;Description automatically generated">
                <a:extLst>
                  <a:ext uri="{FF2B5EF4-FFF2-40B4-BE49-F238E27FC236}">
                    <a16:creationId xmlns:a16="http://schemas.microsoft.com/office/drawing/2014/main" id="{E4C6084C-351F-F166-4FB8-7BB7E477944C}"/>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82D1C67-7179-8E8F-978A-027252077B54}"/>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11573BCA-54AE-5423-7FEA-F341CC1E2721}"/>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10" name="Picture 9" descr="Chart, bar chart, histogram&#10;&#10;Description automatically generated">
                <a:extLst>
                  <a:ext uri="{FF2B5EF4-FFF2-40B4-BE49-F238E27FC236}">
                    <a16:creationId xmlns:a16="http://schemas.microsoft.com/office/drawing/2014/main" id="{8BE03EC1-0D5C-CF69-99CE-95F3A347CF65}"/>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12" name="Picture 11" descr="Chart, bar chart, histogram&#10;&#10;Description automatically generated">
                <a:extLst>
                  <a:ext uri="{FF2B5EF4-FFF2-40B4-BE49-F238E27FC236}">
                    <a16:creationId xmlns:a16="http://schemas.microsoft.com/office/drawing/2014/main" id="{10545878-F977-9AE7-EE65-50D731BEEC7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16" name="Left Brace 15">
              <a:extLst>
                <a:ext uri="{FF2B5EF4-FFF2-40B4-BE49-F238E27FC236}">
                  <a16:creationId xmlns:a16="http://schemas.microsoft.com/office/drawing/2014/main" id="{DD4E3016-AF4C-0323-09C2-22714EC1D041}"/>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17" name="TextBox 16">
              <a:extLst>
                <a:ext uri="{FF2B5EF4-FFF2-40B4-BE49-F238E27FC236}">
                  <a16:creationId xmlns:a16="http://schemas.microsoft.com/office/drawing/2014/main" id="{90D73336-77A8-F8B5-A819-BD62AF3B695A}"/>
                </a:ext>
              </a:extLst>
            </p:cNvPr>
            <p:cNvSpPr txBox="1"/>
            <p:nvPr/>
          </p:nvSpPr>
          <p:spPr>
            <a:xfrm>
              <a:off x="9200264" y="9851335"/>
              <a:ext cx="1353310" cy="161582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18" name="TextBox 17">
              <a:extLst>
                <a:ext uri="{FF2B5EF4-FFF2-40B4-BE49-F238E27FC236}">
                  <a16:creationId xmlns:a16="http://schemas.microsoft.com/office/drawing/2014/main" id="{215A6D2C-4129-59F3-DB9C-116FABC176ED}"/>
                </a:ext>
              </a:extLst>
            </p:cNvPr>
            <p:cNvSpPr txBox="1"/>
            <p:nvPr/>
          </p:nvSpPr>
          <p:spPr>
            <a:xfrm>
              <a:off x="12796620" y="7244204"/>
              <a:ext cx="3749040" cy="846385"/>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19" name="Left Brace 18">
              <a:extLst>
                <a:ext uri="{FF2B5EF4-FFF2-40B4-BE49-F238E27FC236}">
                  <a16:creationId xmlns:a16="http://schemas.microsoft.com/office/drawing/2014/main" id="{8EFE9F4C-28F0-7F0E-4334-257E87A2A13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0" name="TextBox 19">
              <a:extLst>
                <a:ext uri="{FF2B5EF4-FFF2-40B4-BE49-F238E27FC236}">
                  <a16:creationId xmlns:a16="http://schemas.microsoft.com/office/drawing/2014/main" id="{DD70476E-6946-B481-3FE2-9B5034514112}"/>
                </a:ext>
              </a:extLst>
            </p:cNvPr>
            <p:cNvSpPr txBox="1"/>
            <p:nvPr/>
          </p:nvSpPr>
          <p:spPr>
            <a:xfrm>
              <a:off x="13418805" y="8197594"/>
              <a:ext cx="854575" cy="1015665"/>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F2A6D18-0B01-20E1-C1F3-E8740F3FC797}"/>
                </a:ext>
              </a:extLst>
            </p:cNvPr>
            <p:cNvSpPr txBox="1"/>
            <p:nvPr/>
          </p:nvSpPr>
          <p:spPr>
            <a:xfrm>
              <a:off x="14157390" y="7616474"/>
              <a:ext cx="854575" cy="2123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2" name="Left Brace 21">
              <a:extLst>
                <a:ext uri="{FF2B5EF4-FFF2-40B4-BE49-F238E27FC236}">
                  <a16:creationId xmlns:a16="http://schemas.microsoft.com/office/drawing/2014/main" id="{1A644752-5CAF-DDD7-3612-EE32926ECE88}"/>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3" name="Left Brace 22">
              <a:extLst>
                <a:ext uri="{FF2B5EF4-FFF2-40B4-BE49-F238E27FC236}">
                  <a16:creationId xmlns:a16="http://schemas.microsoft.com/office/drawing/2014/main" id="{5E5A1E99-8EB4-44A0-D020-7E9715E20962}"/>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24" name="TextBox 23">
              <a:extLst>
                <a:ext uri="{FF2B5EF4-FFF2-40B4-BE49-F238E27FC236}">
                  <a16:creationId xmlns:a16="http://schemas.microsoft.com/office/drawing/2014/main" id="{316E58BC-E8FD-682B-DC1C-033444A83653}"/>
                </a:ext>
              </a:extLst>
            </p:cNvPr>
            <p:cNvSpPr txBox="1"/>
            <p:nvPr/>
          </p:nvSpPr>
          <p:spPr>
            <a:xfrm>
              <a:off x="8642874" y="10841305"/>
              <a:ext cx="854575"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5D45F24-6BB7-F95F-73EC-017E011CBDCB}"/>
                </a:ext>
              </a:extLst>
            </p:cNvPr>
            <p:cNvSpPr txBox="1"/>
            <p:nvPr/>
          </p:nvSpPr>
          <p:spPr>
            <a:xfrm>
              <a:off x="9146709" y="10206485"/>
              <a:ext cx="1353310" cy="1569660"/>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D404E2FB-75A7-B75C-D9AB-AEF29882A274}"/>
              </a:ext>
            </a:extLst>
          </p:cNvPr>
          <p:cNvGrpSpPr/>
          <p:nvPr/>
        </p:nvGrpSpPr>
        <p:grpSpPr>
          <a:xfrm>
            <a:off x="1964692" y="5277667"/>
            <a:ext cx="3604896" cy="2031313"/>
            <a:chOff x="1787524" y="5429250"/>
            <a:chExt cx="18024478" cy="10156566"/>
          </a:xfrm>
        </p:grpSpPr>
        <p:grpSp>
          <p:nvGrpSpPr>
            <p:cNvPr id="55" name="Group 54">
              <a:extLst>
                <a:ext uri="{FF2B5EF4-FFF2-40B4-BE49-F238E27FC236}">
                  <a16:creationId xmlns:a16="http://schemas.microsoft.com/office/drawing/2014/main" id="{856468F1-659E-14F8-E29F-8A507426FAE7}"/>
                </a:ext>
              </a:extLst>
            </p:cNvPr>
            <p:cNvGrpSpPr/>
            <p:nvPr/>
          </p:nvGrpSpPr>
          <p:grpSpPr>
            <a:xfrm>
              <a:off x="11322050" y="5846435"/>
              <a:ext cx="8489952" cy="8504565"/>
              <a:chOff x="11322050" y="5846435"/>
              <a:chExt cx="8489952" cy="8504565"/>
            </a:xfrm>
          </p:grpSpPr>
          <p:grpSp>
            <p:nvGrpSpPr>
              <p:cNvPr id="63" name="Group 62">
                <a:extLst>
                  <a:ext uri="{FF2B5EF4-FFF2-40B4-BE49-F238E27FC236}">
                    <a16:creationId xmlns:a16="http://schemas.microsoft.com/office/drawing/2014/main" id="{2AC5D9EE-DDF6-B6CC-B2F0-8E35C9B479E1}"/>
                  </a:ext>
                </a:extLst>
              </p:cNvPr>
              <p:cNvGrpSpPr/>
              <p:nvPr/>
            </p:nvGrpSpPr>
            <p:grpSpPr>
              <a:xfrm>
                <a:off x="11322050" y="6121400"/>
                <a:ext cx="8489952" cy="8229600"/>
                <a:chOff x="11372850" y="6121400"/>
                <a:chExt cx="8489952" cy="8229600"/>
              </a:xfrm>
            </p:grpSpPr>
            <p:pic>
              <p:nvPicPr>
                <p:cNvPr id="65" name="Picture 64" descr="Chart, histogram&#10;&#10;Description automatically generated">
                  <a:extLst>
                    <a:ext uri="{FF2B5EF4-FFF2-40B4-BE49-F238E27FC236}">
                      <a16:creationId xmlns:a16="http://schemas.microsoft.com/office/drawing/2014/main" id="{DAA41E92-BA2D-2765-302F-0206C14EA2F8}"/>
                    </a:ext>
                  </a:extLst>
                </p:cNvPr>
                <p:cNvPicPr>
                  <a:picLocks noChangeAspect="1"/>
                </p:cNvPicPr>
                <p:nvPr/>
              </p:nvPicPr>
              <p:blipFill rotWithShape="1">
                <a:blip r:embed="rId5"/>
                <a:srcRect l="5080" r="8951"/>
                <a:stretch/>
              </p:blipFill>
              <p:spPr>
                <a:xfrm>
                  <a:off x="11372850" y="6121400"/>
                  <a:ext cx="8489952" cy="8229600"/>
                </a:xfrm>
                <a:prstGeom prst="rect">
                  <a:avLst/>
                </a:prstGeom>
              </p:spPr>
            </p:pic>
            <p:sp>
              <p:nvSpPr>
                <p:cNvPr id="66" name="TextBox 65">
                  <a:extLst>
                    <a:ext uri="{FF2B5EF4-FFF2-40B4-BE49-F238E27FC236}">
                      <a16:creationId xmlns:a16="http://schemas.microsoft.com/office/drawing/2014/main" id="{83165E0B-E561-F24E-021E-D4370F8B59C1}"/>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4" name="TextBox 63">
                <a:extLst>
                  <a:ext uri="{FF2B5EF4-FFF2-40B4-BE49-F238E27FC236}">
                    <a16:creationId xmlns:a16="http://schemas.microsoft.com/office/drawing/2014/main" id="{52A7010E-A7B1-4D9A-0C78-0F59FBC5FB00}"/>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6" name="Group 55">
              <a:extLst>
                <a:ext uri="{FF2B5EF4-FFF2-40B4-BE49-F238E27FC236}">
                  <a16:creationId xmlns:a16="http://schemas.microsoft.com/office/drawing/2014/main" id="{ABA5758A-F590-C93A-ADB9-664B55E00B6C}"/>
                </a:ext>
              </a:extLst>
            </p:cNvPr>
            <p:cNvGrpSpPr/>
            <p:nvPr/>
          </p:nvGrpSpPr>
          <p:grpSpPr>
            <a:xfrm>
              <a:off x="1787524" y="5429250"/>
              <a:ext cx="9280526" cy="8921750"/>
              <a:chOff x="1787524" y="5429250"/>
              <a:chExt cx="9280526" cy="8921750"/>
            </a:xfrm>
          </p:grpSpPr>
          <p:grpSp>
            <p:nvGrpSpPr>
              <p:cNvPr id="58" name="Group 57">
                <a:extLst>
                  <a:ext uri="{FF2B5EF4-FFF2-40B4-BE49-F238E27FC236}">
                    <a16:creationId xmlns:a16="http://schemas.microsoft.com/office/drawing/2014/main" id="{048E1BCA-E67B-DDE9-48F1-CD6DF7D01D81}"/>
                  </a:ext>
                </a:extLst>
              </p:cNvPr>
              <p:cNvGrpSpPr/>
              <p:nvPr/>
            </p:nvGrpSpPr>
            <p:grpSpPr>
              <a:xfrm>
                <a:off x="1787524" y="6121400"/>
                <a:ext cx="8991600" cy="8229600"/>
                <a:chOff x="2159000" y="6121400"/>
                <a:chExt cx="8991600" cy="8229600"/>
              </a:xfrm>
            </p:grpSpPr>
            <p:pic>
              <p:nvPicPr>
                <p:cNvPr id="61" name="Picture 60" descr="Chart, histogram&#10;&#10;Description automatically generated">
                  <a:extLst>
                    <a:ext uri="{FF2B5EF4-FFF2-40B4-BE49-F238E27FC236}">
                      <a16:creationId xmlns:a16="http://schemas.microsoft.com/office/drawing/2014/main" id="{9C005359-A398-4C00-6B19-893DC9706A5F}"/>
                    </a:ext>
                  </a:extLst>
                </p:cNvPr>
                <p:cNvPicPr>
                  <a:picLocks noChangeAspect="1"/>
                </p:cNvPicPr>
                <p:nvPr/>
              </p:nvPicPr>
              <p:blipFill rotWithShape="1">
                <a:blip r:embed="rId6"/>
                <a:srcRect r="8951"/>
                <a:stretch/>
              </p:blipFill>
              <p:spPr>
                <a:xfrm>
                  <a:off x="2159000" y="6121400"/>
                  <a:ext cx="8991600" cy="8229600"/>
                </a:xfrm>
                <a:prstGeom prst="rect">
                  <a:avLst/>
                </a:prstGeom>
              </p:spPr>
            </p:pic>
            <p:sp>
              <p:nvSpPr>
                <p:cNvPr id="62" name="TextBox 61">
                  <a:extLst>
                    <a:ext uri="{FF2B5EF4-FFF2-40B4-BE49-F238E27FC236}">
                      <a16:creationId xmlns:a16="http://schemas.microsoft.com/office/drawing/2014/main" id="{9AAB30B9-061B-873E-33F8-B8D4E229EDF8}"/>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9" name="TextBox 58">
                <a:extLst>
                  <a:ext uri="{FF2B5EF4-FFF2-40B4-BE49-F238E27FC236}">
                    <a16:creationId xmlns:a16="http://schemas.microsoft.com/office/drawing/2014/main" id="{0E808918-5205-7A05-6DFA-12C13D274A2E}"/>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60" name="Rounded Rectangle 59">
                <a:extLst>
                  <a:ext uri="{FF2B5EF4-FFF2-40B4-BE49-F238E27FC236}">
                    <a16:creationId xmlns:a16="http://schemas.microsoft.com/office/drawing/2014/main" id="{1F328EF7-0FC2-9CD3-7029-3F0EFAFE7FDF}"/>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7" name="TextBox 56">
              <a:extLst>
                <a:ext uri="{FF2B5EF4-FFF2-40B4-BE49-F238E27FC236}">
                  <a16:creationId xmlns:a16="http://schemas.microsoft.com/office/drawing/2014/main" id="{D2C40145-FE6D-284E-964D-E4E0340EF776}"/>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7" name="TextBox 66">
            <a:extLst>
              <a:ext uri="{FF2B5EF4-FFF2-40B4-BE49-F238E27FC236}">
                <a16:creationId xmlns:a16="http://schemas.microsoft.com/office/drawing/2014/main" id="{E2ECAEDA-3D46-A8AA-B2D4-044D45142855}"/>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152185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2DB20A6-1C7E-6C16-A463-68C9C2C5AABC}"/>
              </a:ext>
            </a:extLst>
          </p:cNvPr>
          <p:cNvPicPr>
            <a:picLocks noChangeAspect="1"/>
          </p:cNvPicPr>
          <p:nvPr/>
        </p:nvPicPr>
        <p:blipFill rotWithShape="1">
          <a:blip r:embed="rId3"/>
          <a:srcRect t="7740" r="7636" b="5648"/>
          <a:stretch/>
        </p:blipFill>
        <p:spPr>
          <a:xfrm>
            <a:off x="161892" y="2991838"/>
            <a:ext cx="2325026" cy="2180206"/>
          </a:xfrm>
          <a:prstGeom prst="rect">
            <a:avLst/>
          </a:prstGeom>
        </p:spPr>
      </p:pic>
      <p:pic>
        <p:nvPicPr>
          <p:cNvPr id="7" name="Picture 6" descr="Chart, scatter chart&#10;&#10;Description automatically generated">
            <a:extLst>
              <a:ext uri="{FF2B5EF4-FFF2-40B4-BE49-F238E27FC236}">
                <a16:creationId xmlns:a16="http://schemas.microsoft.com/office/drawing/2014/main" id="{6FE91096-AD5F-5498-D2A9-626B29B1F92E}"/>
              </a:ext>
            </a:extLst>
          </p:cNvPr>
          <p:cNvPicPr>
            <a:picLocks noChangeAspect="1"/>
          </p:cNvPicPr>
          <p:nvPr/>
        </p:nvPicPr>
        <p:blipFill rotWithShape="1">
          <a:blip r:embed="rId4"/>
          <a:srcRect t="7741" r="7636" b="5649"/>
          <a:stretch/>
        </p:blipFill>
        <p:spPr>
          <a:xfrm>
            <a:off x="2470525" y="2991838"/>
            <a:ext cx="2325026" cy="2180206"/>
          </a:xfrm>
          <a:prstGeom prst="rect">
            <a:avLst/>
          </a:prstGeom>
        </p:spPr>
      </p:pic>
      <p:pic>
        <p:nvPicPr>
          <p:cNvPr id="9" name="Picture 8" descr="Chart&#10;&#10;Description automatically generated">
            <a:extLst>
              <a:ext uri="{FF2B5EF4-FFF2-40B4-BE49-F238E27FC236}">
                <a16:creationId xmlns:a16="http://schemas.microsoft.com/office/drawing/2014/main" id="{13D1FB69-ABFA-933D-1F5C-33EE3FE2C94C}"/>
              </a:ext>
            </a:extLst>
          </p:cNvPr>
          <p:cNvPicPr>
            <a:picLocks noChangeAspect="1"/>
          </p:cNvPicPr>
          <p:nvPr/>
        </p:nvPicPr>
        <p:blipFill rotWithShape="1">
          <a:blip r:embed="rId5"/>
          <a:srcRect t="7113" r="7636" b="6276"/>
          <a:stretch/>
        </p:blipFill>
        <p:spPr>
          <a:xfrm>
            <a:off x="4779158" y="2991838"/>
            <a:ext cx="2325026" cy="2180206"/>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161892" y="5267977"/>
            <a:ext cx="6942292" cy="313932"/>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5. Discrimination Response Time Results. </a:t>
            </a:r>
            <a:r>
              <a:rPr lang="en-US" sz="720" dirty="0">
                <a:latin typeface="Arial" panose="020B0604020202020204" pitchFamily="34" charset="0"/>
                <a:cs typeface="Arial" panose="020B0604020202020204" pitchFamily="34" charset="0"/>
              </a:rPr>
              <a:t>Linear models of discrimination response time as a function of verbal estimates from independent participants at each viewing duration (125, 250, 1000ms).</a:t>
            </a: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7655</TotalTime>
  <Words>1460</Words>
  <Application>Microsoft Macintosh PowerPoint</Application>
  <PresentationFormat>Custom</PresentationFormat>
  <Paragraphs>203</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71</cp:revision>
  <dcterms:created xsi:type="dcterms:W3CDTF">2023-04-17T18:08:15Z</dcterms:created>
  <dcterms:modified xsi:type="dcterms:W3CDTF">2023-04-24T14:20:54Z</dcterms:modified>
</cp:coreProperties>
</file>